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sldIdLst>
    <p:sldId id="256" r:id="rId2"/>
    <p:sldId id="264" r:id="rId3"/>
    <p:sldId id="259" r:id="rId4"/>
    <p:sldId id="258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52" y="67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4EE0BB-D305-480B-9B1C-BDC704F01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C05198E-0040-42AC-8CA7-CE88BECAC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1B6267-2503-488C-8C24-E3D56933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700022-28AE-443D-984F-94546706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45D286-DECD-4D6C-A35C-3B0290EE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62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71D9E-F222-4BF5-8C5A-E88C8FB2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20BD8E9-6324-4EF6-AE69-4E70B7D2B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58A5DA-B9E6-42AC-8B31-F4D0325B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D13CEE-AA16-4ADA-AA8B-918469AA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65B90A-F5DB-41F2-8E60-AAE2BC22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554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82373AE-0801-408C-B191-BDC95600E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6BBDECE-83BF-4979-AE92-0B8E6C3B4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FDFDE0-1523-4768-809E-A206B075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91BC6D-5D7D-4CC5-8275-369DB84C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54DC61-3C50-4741-BCBE-25633C3E5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59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60E763-8788-4E57-9500-1A9DD719F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5E3FC5-67C3-43C9-9D97-A9DDF278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A70DE4-23F4-41F6-B6A0-705B53C8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525482-31E8-4F27-883A-E469C86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88147A-0988-47C5-80A8-28A991CC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45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79B563-0D84-40E3-9D4F-F8E41DAC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750D77-1BED-4B95-9EDB-8AD67F699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41E011-4211-42B9-B57C-B07DA1F2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EF47D3-74FB-4224-936E-B3902E51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965190-289B-4226-A133-D6033C22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59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C3E485-B201-4FA2-B189-0885BEDC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3CF9FD-D31E-4993-918F-5A5C9E780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5C76416-9E54-48B6-BE00-5CCEE6119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9E91D3-F0BF-48D7-AAA5-506121F6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B0A21E-39CB-44F5-9E29-8293EA7D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34475CC-51AB-4797-8885-F62A4D4D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3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2C094F-B662-4DAE-8105-753CF069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60F185-359B-43BD-8761-B658B10E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37660C-BB4B-4AAC-9648-30CC2D627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A24667D-B3C2-4C55-A7ED-5923E338A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83306B2-DA70-46D1-BE79-F1AB7165D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F712D84-FB23-48CB-8C30-50BAF925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D71C240-FFE3-423B-B886-FB4EF55A8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5B395B-49F9-4093-BC7B-D7003479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85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207277-1F60-41F9-8318-6FD2BA9B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CB040A7-1238-4C4C-AD48-35F17C53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A53528-BE93-4560-B7C8-5EF4E300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69C6449-BFD4-49F1-8455-BF70464B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4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17A4304-48FD-492A-91EB-47B33D85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064E1F-AFEB-4A59-8A61-6AB6992E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C4FB03-A89C-4547-B38A-E0FA7F25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73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BF5E36-4C4A-493C-8941-ACAA2801C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76E462-2BCD-473D-AA30-CBF56E8F8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6517A49-3D20-4684-A172-2569B86E7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0042A44-F3BD-47E9-8AE3-27019C1F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66F8096-9CC0-4D1D-95C2-25F06272B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C6E5961-CC08-4C94-BAD8-B88CF344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88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065E17-9801-43FA-9ECA-B7B47A7AE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401BA4B-1AD5-4A96-99E3-F8B753376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1D4D355-459B-47F1-8124-A75526C17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D26579-9D39-4E78-9857-554B2308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7D7CCB9-AD1D-4641-B5A4-E0C3D1F9F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D34A79-B032-4064-8C2B-EE383DCF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195781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70F8313-3E8A-4703-9F01-4F0DCF2B0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0B67F4-1107-4C55-ABC7-B61EF1807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0FD78E-E243-43F3-938B-948D54CEC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12725-5D01-4286-9EF1-A390F7EA3298}" type="datetimeFigureOut">
              <a:rPr lang="ko-KR" altLang="en-US" smtClean="0"/>
              <a:t>2022-12-18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CFCECA-FA6E-40F4-B813-20555EDC6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6E5EE5-1D54-4A20-ACFB-2614643F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38EE3-6F81-4A7F-9781-E139964AE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10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png"  /><Relationship Id="rId3" Type="http://schemas.openxmlformats.org/officeDocument/2006/relationships/image" Target="../media/image4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png"  /><Relationship Id="rId3" Type="http://schemas.openxmlformats.org/officeDocument/2006/relationships/image" Target="../media/image3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7.png"  /><Relationship Id="rId3" Type="http://schemas.openxmlformats.org/officeDocument/2006/relationships/image" Target="../media/image8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png"  /><Relationship Id="rId3" Type="http://schemas.openxmlformats.org/officeDocument/2006/relationships/image" Target="../media/image10.pn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EE00F-01E4-41B7-A68E-736784C45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2262"/>
          </a:xfrm>
        </p:spPr>
        <p:txBody>
          <a:bodyPr/>
          <a:lstStyle/>
          <a:p>
            <a:r>
              <a:rPr lang="ko-KR" altLang="en-US" dirty="0"/>
              <a:t>루리에의 정리</a:t>
            </a:r>
          </a:p>
        </p:txBody>
      </p:sp>
      <p:pic>
        <p:nvPicPr>
          <p:cNvPr id="1028" name="Picture 4" descr="내접원과 방접원의 반지름의 길이를 이용한 삼각형의 넓이 (헤론의 공식 사용) : 네이버 블로그">
            <a:extLst>
              <a:ext uri="{FF2B5EF4-FFF2-40B4-BE49-F238E27FC236}">
                <a16:creationId xmlns:a16="http://schemas.microsoft.com/office/drawing/2014/main" id="{E44965AE-605A-40BA-8AEA-EBE73BB2F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057" y="2965143"/>
            <a:ext cx="28670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66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2562C183-6668-4C26-87C9-90DAC7B0950B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이등변 삼각형 5">
            <a:extLst>
              <a:ext uri="{FF2B5EF4-FFF2-40B4-BE49-F238E27FC236}">
                <a16:creationId xmlns:a16="http://schemas.microsoft.com/office/drawing/2014/main" id="{BF248226-D4CA-455A-8F13-7DD814D216A8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7FC3E7-ED07-43C1-881D-942C155E8E19}"/>
              </a:ext>
            </a:extLst>
          </p:cNvPr>
          <p:cNvSpPr txBox="1"/>
          <p:nvPr/>
        </p:nvSpPr>
        <p:spPr>
          <a:xfrm>
            <a:off x="719092" y="324756"/>
            <a:ext cx="350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삼각형의 오심</a:t>
            </a:r>
            <a:r>
              <a:rPr lang="en-US" altLang="ko-KR" dirty="0"/>
              <a:t>(</a:t>
            </a:r>
            <a:r>
              <a:rPr lang="ko-KR" altLang="en-US" dirty="0"/>
              <a:t>五心</a:t>
            </a:r>
            <a:r>
              <a:rPr lang="en-US" altLang="ko-KR" dirty="0"/>
              <a:t>, centroids)</a:t>
            </a:r>
            <a:endParaRPr lang="ko-KR" alt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BEEAD5-8D44-40A5-9331-C958872F3F1E}"/>
              </a:ext>
            </a:extLst>
          </p:cNvPr>
          <p:cNvSpPr txBox="1"/>
          <p:nvPr/>
        </p:nvSpPr>
        <p:spPr>
          <a:xfrm>
            <a:off x="781236" y="2287395"/>
            <a:ext cx="7019870" cy="2531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방심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삼각형의 한 내각의 이등분선 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        &amp; </a:t>
            </a:r>
            <a:r>
              <a:rPr lang="ko-KR" altLang="en-US" dirty="0"/>
              <a:t>다른 두 외각의 이등분선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ko-KR" altLang="en-US" dirty="0"/>
              <a:t>삼각형의 한 변 </a:t>
            </a:r>
            <a:r>
              <a:rPr lang="en-US" altLang="ko-KR" dirty="0"/>
              <a:t>&amp; </a:t>
            </a:r>
            <a:r>
              <a:rPr lang="ko-KR" altLang="en-US" dirty="0"/>
              <a:t>다른 두 변의 연장선에 접하는 방접원의 중심</a:t>
            </a: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altLang="ko-KR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ko-KR" altLang="en-US" dirty="0"/>
              <a:t>삼각형에는 언제나</a:t>
            </a:r>
            <a:r>
              <a:rPr lang="en-US" altLang="ko-KR" dirty="0"/>
              <a:t>! </a:t>
            </a:r>
            <a:r>
              <a:rPr lang="ko-KR" altLang="en-US" dirty="0"/>
              <a:t>세 개의 방심이 있음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    (</a:t>
            </a:r>
            <a:r>
              <a:rPr lang="ko-KR" altLang="en-US" dirty="0"/>
              <a:t>삼각형의 </a:t>
            </a:r>
            <a:r>
              <a:rPr lang="ko-KR" altLang="en-US" dirty="0" err="1"/>
              <a:t>꼭짓점이</a:t>
            </a:r>
            <a:r>
              <a:rPr lang="ko-KR" altLang="en-US" dirty="0"/>
              <a:t> </a:t>
            </a:r>
            <a:r>
              <a:rPr lang="en-US" altLang="ko-KR" dirty="0"/>
              <a:t>3</a:t>
            </a:r>
            <a:r>
              <a:rPr lang="ko-KR" altLang="en-US" dirty="0"/>
              <a:t>개이므로</a:t>
            </a:r>
            <a:r>
              <a:rPr lang="en-US" altLang="ko-KR" dirty="0"/>
              <a:t>)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60615084-2650-45C6-B57F-135F9606B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592" y="1156542"/>
            <a:ext cx="4070795" cy="5165699"/>
          </a:xfrm>
          <a:prstGeom prst="rect">
            <a:avLst/>
          </a:prstGeom>
        </p:spPr>
      </p:pic>
      <p:sp>
        <p:nvSpPr>
          <p:cNvPr id="19" name="부제목 2">
            <a:extLst>
              <a:ext uri="{FF2B5EF4-FFF2-40B4-BE49-F238E27FC236}">
                <a16:creationId xmlns:a16="http://schemas.microsoft.com/office/drawing/2014/main" id="{55C3128D-3BE2-4DE9-A91B-40CAAB52AB35}"/>
              </a:ext>
            </a:extLst>
          </p:cNvPr>
          <p:cNvSpPr txBox="1">
            <a:spLocks/>
          </p:cNvSpPr>
          <p:nvPr/>
        </p:nvSpPr>
        <p:spPr>
          <a:xfrm>
            <a:off x="4657818" y="2476871"/>
            <a:ext cx="9144000" cy="46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900" dirty="0"/>
              <a:t>의 교점</a:t>
            </a:r>
          </a:p>
        </p:txBody>
      </p:sp>
    </p:spTree>
    <p:extLst>
      <p:ext uri="{BB962C8B-B14F-4D97-AF65-F5344CB8AC3E}">
        <p14:creationId xmlns:p14="http://schemas.microsoft.com/office/powerpoint/2010/main" val="161092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A1BEAF4-51CD-4461-AD09-B6A9B2CD3D86}"/>
              </a:ext>
            </a:extLst>
          </p:cNvPr>
          <p:cNvGrpSpPr/>
          <p:nvPr/>
        </p:nvGrpSpPr>
        <p:grpSpPr>
          <a:xfrm>
            <a:off x="781450" y="1744823"/>
            <a:ext cx="4840438" cy="3564021"/>
            <a:chOff x="781450" y="1744823"/>
            <a:chExt cx="4840438" cy="3564021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60535B2D-F190-40E0-BCB8-0E57A2108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1450" y="1744823"/>
              <a:ext cx="4840438" cy="3564021"/>
            </a:xfrm>
            <a:prstGeom prst="rect">
              <a:avLst/>
            </a:prstGeom>
          </p:spPr>
        </p:pic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120BB3F4-B1C5-4C6F-A585-E4563C7E6A47}"/>
                </a:ext>
              </a:extLst>
            </p:cNvPr>
            <p:cNvSpPr/>
            <p:nvPr/>
          </p:nvSpPr>
          <p:spPr>
            <a:xfrm>
              <a:off x="4816941" y="5030429"/>
              <a:ext cx="726355" cy="2618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E624421B-2951-482F-89F4-37B3F066A206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FC2C0958-9417-4341-98C1-AFF5E9148D53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7A1D2-7547-4F9C-898E-AEE293E39CF0}"/>
              </a:ext>
            </a:extLst>
          </p:cNvPr>
          <p:cNvSpPr txBox="1"/>
          <p:nvPr/>
        </p:nvSpPr>
        <p:spPr>
          <a:xfrm>
            <a:off x="719092" y="324756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방심의 성질</a:t>
            </a:r>
            <a:r>
              <a:rPr lang="en-US" altLang="ko-KR" sz="2000" dirty="0"/>
              <a:t> </a:t>
            </a:r>
            <a:endParaRPr lang="ko-KR" altLang="en-US" sz="2000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D14807B2-12A3-416E-A8B5-F17EF673FD17}"/>
              </a:ext>
            </a:extLst>
          </p:cNvPr>
          <p:cNvGrpSpPr/>
          <p:nvPr/>
        </p:nvGrpSpPr>
        <p:grpSpPr>
          <a:xfrm>
            <a:off x="6214368" y="2270611"/>
            <a:ext cx="4966869" cy="3055773"/>
            <a:chOff x="6711518" y="1460738"/>
            <a:chExt cx="4966869" cy="30557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3C1F692B-42DD-40FA-9B88-478288A998B6}"/>
                    </a:ext>
                  </a:extLst>
                </p:cNvPr>
                <p:cNvSpPr txBox="1"/>
                <p:nvPr/>
              </p:nvSpPr>
              <p:spPr>
                <a:xfrm>
                  <a:off x="6711518" y="1460738"/>
                  <a:ext cx="4966869" cy="3055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ko-KR" altLang="en-US" dirty="0"/>
                    <a:t>꼭지점</a:t>
                  </a:r>
                  <a:r>
                    <a:rPr lang="en-US" altLang="ko-KR" dirty="0"/>
                    <a:t>A</a:t>
                  </a:r>
                  <a:r>
                    <a:rPr lang="ko-KR" altLang="en-US" dirty="0"/>
                    <a:t>에 대한 방심 </a:t>
                  </a:r>
                  <a:r>
                    <a:rPr lang="en-US" altLang="ko-KR" dirty="0"/>
                    <a:t>E</a:t>
                  </a:r>
                  <a:r>
                    <a:rPr lang="en-US" altLang="ko-KR" baseline="-25000" dirty="0"/>
                    <a:t>A</a:t>
                  </a:r>
                  <a:r>
                    <a:rPr lang="ko-KR" altLang="en-US" dirty="0"/>
                    <a:t>에서 직선 </a:t>
                  </a:r>
                  <a:r>
                    <a:rPr lang="en-US" altLang="ko-KR" dirty="0"/>
                    <a:t>AB, AC</a:t>
                  </a:r>
                  <a:r>
                    <a:rPr lang="ko-KR" altLang="en-US" dirty="0"/>
                    <a:t>에</a:t>
                  </a:r>
                  <a:endParaRPr lang="en-US" altLang="ko-KR" dirty="0"/>
                </a:p>
                <a:p>
                  <a:pPr>
                    <a:lnSpc>
                      <a:spcPct val="150000"/>
                    </a:lnSpc>
                  </a:pPr>
                  <a:r>
                    <a:rPr lang="ko-KR" altLang="en-US" dirty="0"/>
                    <a:t>내린 수선의 발을 각각 </a:t>
                  </a:r>
                  <a:r>
                    <a:rPr lang="en-US" altLang="ko-KR" dirty="0"/>
                    <a:t>P, Q</a:t>
                  </a:r>
                  <a:r>
                    <a:rPr lang="ko-KR" altLang="en-US" dirty="0"/>
                    <a:t>라고</a:t>
                  </a:r>
                  <a:r>
                    <a:rPr lang="en-US" altLang="ko-KR" dirty="0"/>
                    <a:t> </a:t>
                  </a:r>
                  <a:r>
                    <a:rPr lang="ko-KR" altLang="en-US" dirty="0"/>
                    <a:t>하면</a:t>
                  </a:r>
                  <a:r>
                    <a:rPr lang="en-US" altLang="ko-KR" dirty="0"/>
                    <a:t>,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altLang="ko-KR" dirty="0"/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dirty="0"/>
                    <a:t>    AP  =  AQ  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ko-K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altLang="ko-K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US" altLang="ko-KR" dirty="0"/>
                </a:p>
                <a:p>
                  <a:pPr>
                    <a:lnSpc>
                      <a:spcPct val="150000"/>
                    </a:lnSpc>
                  </a:pPr>
                  <a:endParaRPr lang="en-US" altLang="ko-KR" sz="700" dirty="0"/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dirty="0"/>
                    <a:t>  (</a:t>
                  </a:r>
                  <a:r>
                    <a:rPr lang="ko-KR" altLang="en-US" dirty="0"/>
                    <a:t>단</a:t>
                  </a:r>
                  <a:r>
                    <a:rPr lang="en-US" altLang="ko-KR" dirty="0"/>
                    <a:t>, </a:t>
                  </a:r>
                  <a:r>
                    <a:rPr lang="en-US" altLang="ko-KR" dirty="0" err="1"/>
                    <a:t>a,b,c</a:t>
                  </a:r>
                  <a:r>
                    <a:rPr lang="ko-KR" altLang="en-US" dirty="0"/>
                    <a:t>는 △</a:t>
                  </a:r>
                  <a:r>
                    <a:rPr lang="en-US" altLang="ko-KR" dirty="0"/>
                    <a:t>ABC</a:t>
                  </a:r>
                  <a:r>
                    <a:rPr lang="ko-KR" altLang="en-US" dirty="0"/>
                    <a:t>의 세 변의 길이</a:t>
                  </a:r>
                  <a:r>
                    <a:rPr lang="en-US" altLang="ko-KR" dirty="0"/>
                    <a:t>)</a:t>
                  </a:r>
                </a:p>
                <a:p>
                  <a:pPr>
                    <a:lnSpc>
                      <a:spcPct val="150000"/>
                    </a:lnSpc>
                  </a:pPr>
                  <a:endParaRPr lang="en-US" altLang="ko-KR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3C1F692B-42DD-40FA-9B88-478288A99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11518" y="1460738"/>
                  <a:ext cx="4966869" cy="3055773"/>
                </a:xfrm>
                <a:prstGeom prst="rect">
                  <a:avLst/>
                </a:prstGeom>
                <a:blipFill>
                  <a:blip r:embed="rId3"/>
                  <a:stretch>
                    <a:fillRect l="-98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A2507D68-ABE3-4DDC-AADF-1CFC6AD0BBA4}"/>
                </a:ext>
              </a:extLst>
            </p:cNvPr>
            <p:cNvCxnSpPr/>
            <p:nvPr/>
          </p:nvCxnSpPr>
          <p:spPr>
            <a:xfrm>
              <a:off x="7104886" y="2991777"/>
              <a:ext cx="3140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7ED2D23B-FB60-40B1-8F0B-4A117C7D898A}"/>
                </a:ext>
              </a:extLst>
            </p:cNvPr>
            <p:cNvCxnSpPr/>
            <p:nvPr/>
          </p:nvCxnSpPr>
          <p:spPr>
            <a:xfrm>
              <a:off x="7896479" y="2993253"/>
              <a:ext cx="3140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원호 14">
            <a:extLst>
              <a:ext uri="{FF2B5EF4-FFF2-40B4-BE49-F238E27FC236}">
                <a16:creationId xmlns:a16="http://schemas.microsoft.com/office/drawing/2014/main" id="{CDA4823D-4D68-4C30-BD48-823DC4B39783}"/>
              </a:ext>
            </a:extLst>
          </p:cNvPr>
          <p:cNvSpPr/>
          <p:nvPr/>
        </p:nvSpPr>
        <p:spPr>
          <a:xfrm rot="15978435">
            <a:off x="1274765" y="2512348"/>
            <a:ext cx="4233452" cy="474330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원호 15">
            <a:extLst>
              <a:ext uri="{FF2B5EF4-FFF2-40B4-BE49-F238E27FC236}">
                <a16:creationId xmlns:a16="http://schemas.microsoft.com/office/drawing/2014/main" id="{16C42962-2DBC-4E20-BDC4-AD8E6C69EA13}"/>
              </a:ext>
            </a:extLst>
          </p:cNvPr>
          <p:cNvSpPr/>
          <p:nvPr/>
        </p:nvSpPr>
        <p:spPr>
          <a:xfrm rot="7979713">
            <a:off x="318127" y="1048472"/>
            <a:ext cx="4233452" cy="474330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772FAB0-89C0-48F2-AC73-3B717FCBFD93}"/>
              </a:ext>
            </a:extLst>
          </p:cNvPr>
          <p:cNvCxnSpPr/>
          <p:nvPr/>
        </p:nvCxnSpPr>
        <p:spPr>
          <a:xfrm>
            <a:off x="1429305" y="3526833"/>
            <a:ext cx="186431" cy="21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7F12D91-1E5E-4F49-9751-7200235B0D21}"/>
              </a:ext>
            </a:extLst>
          </p:cNvPr>
          <p:cNvCxnSpPr/>
          <p:nvPr/>
        </p:nvCxnSpPr>
        <p:spPr>
          <a:xfrm>
            <a:off x="1522518" y="3421500"/>
            <a:ext cx="186431" cy="21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94BD5C2-3CF0-4DC0-9035-D66824B303E2}"/>
              </a:ext>
            </a:extLst>
          </p:cNvPr>
          <p:cNvCxnSpPr/>
          <p:nvPr/>
        </p:nvCxnSpPr>
        <p:spPr>
          <a:xfrm>
            <a:off x="1476652" y="3467652"/>
            <a:ext cx="186431" cy="21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0FB78B9A-E1C1-4BE9-839A-7C829DE0509F}"/>
              </a:ext>
            </a:extLst>
          </p:cNvPr>
          <p:cNvCxnSpPr/>
          <p:nvPr/>
        </p:nvCxnSpPr>
        <p:spPr>
          <a:xfrm>
            <a:off x="2512381" y="5530788"/>
            <a:ext cx="0" cy="29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EC1BB5D3-D5E4-4307-B24F-D1DF32E50A99}"/>
              </a:ext>
            </a:extLst>
          </p:cNvPr>
          <p:cNvCxnSpPr/>
          <p:nvPr/>
        </p:nvCxnSpPr>
        <p:spPr>
          <a:xfrm>
            <a:off x="2584881" y="5541143"/>
            <a:ext cx="0" cy="29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088192DA-5C8D-4C5F-93FB-B05734A259D1}"/>
              </a:ext>
            </a:extLst>
          </p:cNvPr>
          <p:cNvCxnSpPr/>
          <p:nvPr/>
        </p:nvCxnSpPr>
        <p:spPr>
          <a:xfrm>
            <a:off x="2655903" y="5541140"/>
            <a:ext cx="0" cy="29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3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E624421B-2951-482F-89F4-37B3F066A206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FC2C0958-9417-4341-98C1-AFF5E9148D53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7A1D2-7547-4F9C-898E-AEE293E39CF0}"/>
              </a:ext>
            </a:extLst>
          </p:cNvPr>
          <p:cNvSpPr txBox="1"/>
          <p:nvPr/>
        </p:nvSpPr>
        <p:spPr>
          <a:xfrm>
            <a:off x="719092" y="324756"/>
            <a:ext cx="372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루리에의 정리</a:t>
            </a:r>
            <a:r>
              <a:rPr lang="en-US" altLang="ko-KR" dirty="0"/>
              <a:t>(</a:t>
            </a:r>
            <a:r>
              <a:rPr lang="en-US" altLang="ko-KR" dirty="0" err="1"/>
              <a:t>Rurier's</a:t>
            </a:r>
            <a:r>
              <a:rPr lang="en-US" altLang="ko-KR" dirty="0"/>
              <a:t> Theorem)</a:t>
            </a:r>
            <a:endParaRPr lang="ko-KR" alt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18F006-E619-4F6A-A497-63B4E6A495B9}"/>
              </a:ext>
            </a:extLst>
          </p:cNvPr>
          <p:cNvSpPr txBox="1"/>
          <p:nvPr/>
        </p:nvSpPr>
        <p:spPr>
          <a:xfrm>
            <a:off x="1624613" y="1766656"/>
            <a:ext cx="8753383" cy="1474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/>
              <a:t>△</a:t>
            </a:r>
            <a:r>
              <a:rPr lang="en-US" altLang="ko-KR" sz="2400" dirty="0"/>
              <a:t>ABC</a:t>
            </a:r>
            <a:r>
              <a:rPr lang="ko-KR" altLang="en-US" sz="2400" dirty="0"/>
              <a:t>의 세 방접원의 반지름을 </a:t>
            </a:r>
            <a:r>
              <a:rPr lang="en-US" altLang="ko-KR" sz="3200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r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a</a:t>
            </a:r>
            <a:r>
              <a:rPr lang="en-US" altLang="ko-KR" sz="2400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altLang="ko-KR" sz="3200" dirty="0" err="1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r</a:t>
            </a:r>
            <a:r>
              <a:rPr lang="en-US" altLang="ko-KR" sz="1600" b="1" dirty="0" err="1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b</a:t>
            </a:r>
            <a:r>
              <a:rPr lang="en-US" altLang="ko-KR" sz="2400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, </a:t>
            </a:r>
            <a:r>
              <a:rPr lang="en-US" altLang="ko-KR" sz="3200" dirty="0" err="1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r</a:t>
            </a:r>
            <a:r>
              <a:rPr lang="en-US" altLang="ko-KR" sz="1600" b="1" dirty="0" err="1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400" dirty="0"/>
              <a:t>라고 하고</a:t>
            </a:r>
            <a:r>
              <a:rPr lang="en-US" altLang="ko-KR" sz="2400" dirty="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2400" dirty="0"/>
              <a:t>내접원의 반지름을 </a:t>
            </a:r>
            <a:r>
              <a:rPr lang="en-US" altLang="ko-KR" sz="3200" dirty="0">
                <a:latin typeface="바탕" panose="02030600000101010101" pitchFamily="18" charset="-127"/>
                <a:ea typeface="바탕" panose="02030600000101010101" pitchFamily="18" charset="-127"/>
                <a:cs typeface="Arial" panose="020B0604020202020204" pitchFamily="34" charset="0"/>
              </a:rPr>
              <a:t>r</a:t>
            </a:r>
            <a:r>
              <a:rPr lang="ko-KR" altLang="en-US" sz="2400" dirty="0"/>
              <a:t>이라 할 때</a:t>
            </a:r>
            <a:r>
              <a:rPr lang="en-US" altLang="ko-KR" sz="2400" dirty="0"/>
              <a:t>,</a:t>
            </a:r>
            <a:endParaRPr lang="ko-KR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7B5BFCE-9D7A-48FB-B98D-AF9D4B4B66EF}"/>
                  </a:ext>
                </a:extLst>
              </p:cNvPr>
              <p:cNvSpPr txBox="1"/>
              <p:nvPr/>
            </p:nvSpPr>
            <p:spPr>
              <a:xfrm>
                <a:off x="2166148" y="3429001"/>
                <a:ext cx="3116063" cy="8086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sz="2800" b="0" i="1" baseline="-2500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sz="2800" b="0" i="1" baseline="-2500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sz="2800" b="0" i="1" baseline="-2500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7B5BFCE-9D7A-48FB-B98D-AF9D4B4B6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148" y="3429001"/>
                <a:ext cx="3116063" cy="808619"/>
              </a:xfrm>
              <a:prstGeom prst="rect">
                <a:avLst/>
              </a:prstGeom>
              <a:blipFill>
                <a:blip r:embed="rId2"/>
                <a:stretch>
                  <a:fillRect b="-984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33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E624421B-2951-482F-89F4-37B3F066A206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FC2C0958-9417-4341-98C1-AFF5E9148D53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7A1D2-7547-4F9C-898E-AEE293E39CF0}"/>
              </a:ext>
            </a:extLst>
          </p:cNvPr>
          <p:cNvSpPr txBox="1"/>
          <p:nvPr/>
        </p:nvSpPr>
        <p:spPr>
          <a:xfrm>
            <a:off x="719092" y="324756"/>
            <a:ext cx="440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루리에의 정리</a:t>
            </a:r>
            <a:r>
              <a:rPr lang="en-US" altLang="ko-KR" dirty="0"/>
              <a:t>(</a:t>
            </a:r>
            <a:r>
              <a:rPr lang="en-US" altLang="ko-KR" dirty="0" err="1"/>
              <a:t>Rurier's</a:t>
            </a:r>
            <a:r>
              <a:rPr lang="en-US" altLang="ko-KR" dirty="0"/>
              <a:t> Theorem) </a:t>
            </a:r>
            <a:r>
              <a:rPr lang="ko-KR" altLang="en-US" sz="2000" dirty="0"/>
              <a:t>증명</a:t>
            </a:r>
            <a:r>
              <a:rPr lang="en-US" altLang="ko-KR" sz="2000" dirty="0"/>
              <a:t> </a:t>
            </a:r>
            <a:endParaRPr lang="ko-KR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841DBFE-8898-4354-95D7-9946EA2CA5EA}"/>
                  </a:ext>
                </a:extLst>
              </p:cNvPr>
              <p:cNvSpPr txBox="1"/>
              <p:nvPr/>
            </p:nvSpPr>
            <p:spPr>
              <a:xfrm>
                <a:off x="5271351" y="869993"/>
                <a:ext cx="6464925" cy="5736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△</a:t>
                </a:r>
                <a:r>
                  <a:rPr lang="en-US" altLang="ko-KR" dirty="0"/>
                  <a:t>ABC</a:t>
                </a:r>
                <a:r>
                  <a:rPr lang="ko-KR" altLang="en-US" dirty="0"/>
                  <a:t>의 세 변의 길이를 </a:t>
                </a:r>
                <a:r>
                  <a:rPr lang="en-US" altLang="ko-KR" dirty="0" err="1"/>
                  <a:t>a,b,c</a:t>
                </a:r>
                <a:r>
                  <a:rPr lang="ko-KR" altLang="en-US" dirty="0"/>
                  <a:t>라고 하고</a:t>
                </a:r>
                <a:r>
                  <a:rPr lang="en-US" altLang="ko-KR" dirty="0"/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내접원의 반지름을 </a:t>
                </a:r>
                <a:r>
                  <a:rPr lang="en-US" altLang="ko-KR" dirty="0"/>
                  <a:t>r, </a:t>
                </a:r>
              </a:p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변</a:t>
                </a:r>
                <a:r>
                  <a:rPr lang="en-US" altLang="ko-KR" dirty="0"/>
                  <a:t>a</a:t>
                </a:r>
                <a:r>
                  <a:rPr lang="ko-KR" altLang="en-US" dirty="0"/>
                  <a:t>에 접하는 방접원의 반지름을 </a:t>
                </a:r>
                <a:r>
                  <a:rPr lang="en-US" altLang="ko-KR" dirty="0"/>
                  <a:t>r</a:t>
                </a:r>
                <a:r>
                  <a:rPr lang="en-US" altLang="ko-KR" baseline="-25000" dirty="0"/>
                  <a:t>a</a:t>
                </a:r>
                <a:r>
                  <a:rPr lang="ko-KR" altLang="en-US" dirty="0"/>
                  <a:t>라고 할 때</a:t>
                </a:r>
                <a:r>
                  <a:rPr lang="en-US" altLang="ko-KR" dirty="0"/>
                  <a:t>,</a:t>
                </a:r>
              </a:p>
              <a:p>
                <a:pPr>
                  <a:lnSpc>
                    <a:spcPct val="150000"/>
                  </a:lnSpc>
                </a:pPr>
                <a:endParaRPr lang="en-US" altLang="ko-KR" sz="1000" dirty="0"/>
              </a:p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△</a:t>
                </a:r>
                <a:r>
                  <a:rPr lang="en-US" altLang="ko-KR" dirty="0"/>
                  <a:t>ABC</a:t>
                </a:r>
                <a:r>
                  <a:rPr lang="ko-KR" altLang="en-US" dirty="0"/>
                  <a:t>의 넓이 </a:t>
                </a:r>
                <a:r>
                  <a:rPr lang="en-US" altLang="ko-K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altLang="ko-KR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/>
                  <a:t>(</a:t>
                </a:r>
                <a:r>
                  <a:rPr lang="en-US" altLang="ko-KR" dirty="0" err="1"/>
                  <a:t>a+b+c</a:t>
                </a:r>
                <a:r>
                  <a:rPr lang="en-US" altLang="ko-KR" dirty="0"/>
                  <a:t>)r </a:t>
                </a:r>
                <a:r>
                  <a:rPr lang="ko-KR" altLang="en-US" dirty="0"/>
                  <a:t>이며</a:t>
                </a:r>
                <a:endParaRPr lang="en-US" altLang="ko-KR" dirty="0"/>
              </a:p>
              <a:p>
                <a:pPr>
                  <a:lnSpc>
                    <a:spcPct val="150000"/>
                  </a:lnSpc>
                </a:pPr>
                <a:endParaRPr lang="en-US" altLang="ko-KR" sz="1000" dirty="0"/>
              </a:p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또한</a:t>
                </a:r>
                <a:r>
                  <a:rPr lang="en-US" altLang="ko-KR" dirty="0"/>
                  <a:t>, </a:t>
                </a:r>
                <a:r>
                  <a:rPr lang="ko-KR" altLang="en-US" dirty="0"/>
                  <a:t>△</a:t>
                </a:r>
                <a:r>
                  <a:rPr lang="en-US" altLang="ko-KR" dirty="0"/>
                  <a:t>ABC</a:t>
                </a:r>
                <a:r>
                  <a:rPr lang="ko-KR" altLang="en-US" dirty="0"/>
                  <a:t>의 넓이 </a:t>
                </a:r>
                <a:r>
                  <a:rPr lang="en-US" altLang="ko-KR" dirty="0"/>
                  <a:t>= </a:t>
                </a:r>
                <a:r>
                  <a:rPr lang="ko-KR" altLang="en-US" dirty="0"/>
                  <a:t>△</a:t>
                </a:r>
                <a:r>
                  <a:rPr lang="en-US" altLang="ko-KR" dirty="0"/>
                  <a:t>ABE</a:t>
                </a:r>
                <a:r>
                  <a:rPr lang="en-US" altLang="ko-KR" baseline="-25000" dirty="0"/>
                  <a:t>A</a:t>
                </a:r>
                <a:r>
                  <a:rPr lang="en-US" altLang="ko-KR" dirty="0"/>
                  <a:t> + </a:t>
                </a:r>
                <a:r>
                  <a:rPr lang="ko-KR" altLang="en-US" dirty="0"/>
                  <a:t>△</a:t>
                </a:r>
                <a:r>
                  <a:rPr lang="en-US" altLang="ko-KR" dirty="0"/>
                  <a:t>ACE</a:t>
                </a:r>
                <a:r>
                  <a:rPr lang="en-US" altLang="ko-KR" baseline="-25000" dirty="0"/>
                  <a:t>A</a:t>
                </a:r>
                <a:r>
                  <a:rPr lang="en-US" altLang="ko-KR" dirty="0"/>
                  <a:t> - </a:t>
                </a:r>
                <a:r>
                  <a:rPr lang="ko-KR" altLang="en-US" dirty="0"/>
                  <a:t>△</a:t>
                </a:r>
                <a:r>
                  <a:rPr lang="en-US" altLang="ko-KR" dirty="0"/>
                  <a:t>E</a:t>
                </a:r>
                <a:r>
                  <a:rPr lang="en-US" altLang="ko-KR" baseline="-25000" dirty="0"/>
                  <a:t>A</a:t>
                </a:r>
                <a:r>
                  <a:rPr lang="en-US" altLang="ko-KR" dirty="0"/>
                  <a:t>CB </a:t>
                </a:r>
                <a:r>
                  <a:rPr lang="ko-KR" altLang="en-US" dirty="0"/>
                  <a:t>이므로</a:t>
                </a:r>
                <a:endParaRPr lang="en-US" altLang="ko-KR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en-US" altLang="ko-KR" b="0" i="1" baseline="-2500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+ 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𝑐𝑟</m:t>
                          </m:r>
                          <m:r>
                            <a:rPr lang="en-US" altLang="ko-KR" b="0" i="1" baseline="-2500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ko-KR" b="0" i="0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𝑎𝑟</m:t>
                          </m:r>
                          <m:r>
                            <a:rPr lang="en-US" altLang="ko-KR" b="0" i="1" baseline="-2500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ko-KR" dirty="0"/>
              </a:p>
              <a:p>
                <a:pPr>
                  <a:lnSpc>
                    <a:spcPct val="150000"/>
                  </a:lnSpc>
                </a:pPr>
                <a:r>
                  <a:rPr lang="ko-KR" altLang="en-US" dirty="0"/>
                  <a:t>따라서</a:t>
                </a:r>
                <a:r>
                  <a:rPr lang="en-US" altLang="ko-KR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ko-KR" b="0" i="1" baseline="-25000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altLang="ko-K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ko-KR" dirty="0"/>
                  <a:t> </a:t>
                </a:r>
                <a:r>
                  <a:rPr lang="ko-KR" altLang="en-US" dirty="0"/>
                  <a:t>이고</a:t>
                </a:r>
                <a:r>
                  <a:rPr lang="en-US" altLang="ko-KR" dirty="0"/>
                  <a:t>, </a:t>
                </a:r>
                <a:r>
                  <a:rPr lang="ko-KR" altLang="en-US" dirty="0"/>
                  <a:t>같은 방법으로</a:t>
                </a:r>
                <a:endParaRPr lang="en-US" altLang="ko-KR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ko-KR" b="0" i="1" baseline="-25000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altLang="ko-K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dirty="0"/>
                  <a:t>이고</a:t>
                </a:r>
                <a:r>
                  <a:rPr lang="en-US" altLang="ko-KR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ko-KR" b="0" i="1" baseline="-25000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ko-K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ko-KR" dirty="0"/>
                  <a:t> </a:t>
                </a:r>
                <a:r>
                  <a:rPr lang="ko-KR" altLang="en-US" dirty="0"/>
                  <a:t>이므로</a:t>
                </a:r>
                <a:r>
                  <a:rPr lang="en-US" altLang="ko-KR" dirty="0"/>
                  <a:t>,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i="1" baseline="-2500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ko-KR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i="1" baseline="-2500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altLang="ko-KR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altLang="ko-K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ko-KR" i="1" baseline="-2500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altLang="ko-KR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d>
                            <m:d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altLang="ko-K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841DBFE-8898-4354-95D7-9946EA2CA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351" y="869993"/>
                <a:ext cx="6464925" cy="5736699"/>
              </a:xfrm>
              <a:prstGeom prst="rect">
                <a:avLst/>
              </a:prstGeom>
              <a:blipFill>
                <a:blip r:embed="rId2"/>
                <a:stretch>
                  <a:fillRect l="-84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그룹 28">
            <a:extLst>
              <a:ext uri="{FF2B5EF4-FFF2-40B4-BE49-F238E27FC236}">
                <a16:creationId xmlns:a16="http://schemas.microsoft.com/office/drawing/2014/main" id="{CED339D1-A6EA-431B-921B-9FEFF62992D8}"/>
              </a:ext>
            </a:extLst>
          </p:cNvPr>
          <p:cNvGrpSpPr/>
          <p:nvPr/>
        </p:nvGrpSpPr>
        <p:grpSpPr>
          <a:xfrm>
            <a:off x="355318" y="1744823"/>
            <a:ext cx="4840438" cy="3564021"/>
            <a:chOff x="355318" y="1744823"/>
            <a:chExt cx="4840438" cy="3564021"/>
          </a:xfrm>
        </p:grpSpPr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898CD30A-ECEA-4F5E-B2E6-0F4D33B25B76}"/>
                </a:ext>
              </a:extLst>
            </p:cNvPr>
            <p:cNvGrpSpPr/>
            <p:nvPr/>
          </p:nvGrpSpPr>
          <p:grpSpPr>
            <a:xfrm>
              <a:off x="355318" y="1744823"/>
              <a:ext cx="4840438" cy="3564021"/>
              <a:chOff x="781450" y="1744823"/>
              <a:chExt cx="4840438" cy="3564021"/>
            </a:xfrm>
          </p:grpSpPr>
          <p:grpSp>
            <p:nvGrpSpPr>
              <p:cNvPr id="21" name="그룹 20">
                <a:extLst>
                  <a:ext uri="{FF2B5EF4-FFF2-40B4-BE49-F238E27FC236}">
                    <a16:creationId xmlns:a16="http://schemas.microsoft.com/office/drawing/2014/main" id="{01B75D90-0DD4-47A4-B0FF-6A22E26E68DB}"/>
                  </a:ext>
                </a:extLst>
              </p:cNvPr>
              <p:cNvGrpSpPr/>
              <p:nvPr/>
            </p:nvGrpSpPr>
            <p:grpSpPr>
              <a:xfrm>
                <a:off x="781450" y="1744823"/>
                <a:ext cx="4840438" cy="3564021"/>
                <a:chOff x="781450" y="1744823"/>
                <a:chExt cx="4840438" cy="3564021"/>
              </a:xfrm>
            </p:grpSpPr>
            <p:grpSp>
              <p:nvGrpSpPr>
                <p:cNvPr id="7" name="그룹 6">
                  <a:extLst>
                    <a:ext uri="{FF2B5EF4-FFF2-40B4-BE49-F238E27FC236}">
                      <a16:creationId xmlns:a16="http://schemas.microsoft.com/office/drawing/2014/main" id="{24A86DBF-1ABB-4B1F-9E84-C4664EB10AAD}"/>
                    </a:ext>
                  </a:extLst>
                </p:cNvPr>
                <p:cNvGrpSpPr/>
                <p:nvPr/>
              </p:nvGrpSpPr>
              <p:grpSpPr>
                <a:xfrm>
                  <a:off x="781450" y="1744823"/>
                  <a:ext cx="4840438" cy="3564021"/>
                  <a:chOff x="781450" y="1744823"/>
                  <a:chExt cx="4840438" cy="3564021"/>
                </a:xfrm>
              </p:grpSpPr>
              <p:pic>
                <p:nvPicPr>
                  <p:cNvPr id="8" name="그림 7">
                    <a:extLst>
                      <a:ext uri="{FF2B5EF4-FFF2-40B4-BE49-F238E27FC236}">
                        <a16:creationId xmlns:a16="http://schemas.microsoft.com/office/drawing/2014/main" id="{A78350EC-65AE-46AD-8CC0-974EFAA5A1B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781450" y="1744823"/>
                    <a:ext cx="4840438" cy="3564021"/>
                  </a:xfrm>
                  <a:prstGeom prst="rect">
                    <a:avLst/>
                  </a:prstGeom>
                </p:spPr>
              </p:pic>
              <p:sp>
                <p:nvSpPr>
                  <p:cNvPr id="9" name="직사각형 8">
                    <a:extLst>
                      <a:ext uri="{FF2B5EF4-FFF2-40B4-BE49-F238E27FC236}">
                        <a16:creationId xmlns:a16="http://schemas.microsoft.com/office/drawing/2014/main" id="{F44A5898-1957-47F0-9604-ABC55EC86125}"/>
                      </a:ext>
                    </a:extLst>
                  </p:cNvPr>
                  <p:cNvSpPr/>
                  <p:nvPr/>
                </p:nvSpPr>
                <p:spPr>
                  <a:xfrm>
                    <a:off x="4816941" y="5030429"/>
                    <a:ext cx="726355" cy="2618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3" name="타원 2">
                  <a:extLst>
                    <a:ext uri="{FF2B5EF4-FFF2-40B4-BE49-F238E27FC236}">
                      <a16:creationId xmlns:a16="http://schemas.microsoft.com/office/drawing/2014/main" id="{5C64C308-9D38-4D96-822B-0E02AFF6772A}"/>
                    </a:ext>
                  </a:extLst>
                </p:cNvPr>
                <p:cNvSpPr/>
                <p:nvPr/>
              </p:nvSpPr>
              <p:spPr>
                <a:xfrm>
                  <a:off x="1836173" y="3867453"/>
                  <a:ext cx="1151460" cy="1118586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1" name="직선 연결선 10">
                  <a:extLst>
                    <a:ext uri="{FF2B5EF4-FFF2-40B4-BE49-F238E27FC236}">
                      <a16:creationId xmlns:a16="http://schemas.microsoft.com/office/drawing/2014/main" id="{FAD1A3DD-5FA4-4EE2-814A-01EFAB4A2DD2}"/>
                    </a:ext>
                  </a:extLst>
                </p:cNvPr>
                <p:cNvCxnSpPr/>
                <p:nvPr/>
              </p:nvCxnSpPr>
              <p:spPr>
                <a:xfrm>
                  <a:off x="2411903" y="4426746"/>
                  <a:ext cx="0" cy="55929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직선 연결선 12">
                  <a:extLst>
                    <a:ext uri="{FF2B5EF4-FFF2-40B4-BE49-F238E27FC236}">
                      <a16:creationId xmlns:a16="http://schemas.microsoft.com/office/drawing/2014/main" id="{72D4F4F3-25B5-4AD4-89E4-E8C3E3B791C8}"/>
                    </a:ext>
                  </a:extLst>
                </p:cNvPr>
                <p:cNvCxnSpPr>
                  <a:endCxn id="3" idx="1"/>
                </p:cNvCxnSpPr>
                <p:nvPr/>
              </p:nvCxnSpPr>
              <p:spPr>
                <a:xfrm flipH="1" flipV="1">
                  <a:off x="2004800" y="4031266"/>
                  <a:ext cx="407103" cy="39548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직선 연결선 16">
                  <a:extLst>
                    <a:ext uri="{FF2B5EF4-FFF2-40B4-BE49-F238E27FC236}">
                      <a16:creationId xmlns:a16="http://schemas.microsoft.com/office/drawing/2014/main" id="{3D20D2A5-CC00-43EF-B316-040697D0A21F}"/>
                    </a:ext>
                  </a:extLst>
                </p:cNvPr>
                <p:cNvCxnSpPr/>
                <p:nvPr/>
              </p:nvCxnSpPr>
              <p:spPr>
                <a:xfrm flipV="1">
                  <a:off x="2418232" y="4220128"/>
                  <a:ext cx="514941" cy="1977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B29BEC5-B0D6-47D2-A271-DCE3697B6401}"/>
                    </a:ext>
                  </a:extLst>
                </p:cNvPr>
                <p:cNvSpPr txBox="1"/>
                <p:nvPr/>
              </p:nvSpPr>
              <p:spPr>
                <a:xfrm>
                  <a:off x="2390046" y="4452894"/>
                  <a:ext cx="2856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dirty="0">
                      <a:latin typeface="바탕" panose="02030600000101010101" pitchFamily="18" charset="-127"/>
                      <a:ea typeface="바탕" panose="02030600000101010101" pitchFamily="18" charset="-127"/>
                    </a:rPr>
                    <a:t>r</a:t>
                  </a:r>
                  <a:endParaRPr lang="ko-KR" altLang="en-US" dirty="0">
                    <a:latin typeface="바탕" panose="02030600000101010101" pitchFamily="18" charset="-127"/>
                    <a:ea typeface="바탕" panose="02030600000101010101" pitchFamily="18" charset="-127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10B06F6-E793-412D-B4EF-973D21B02BEF}"/>
                    </a:ext>
                  </a:extLst>
                </p:cNvPr>
                <p:cNvSpPr txBox="1"/>
                <p:nvPr/>
              </p:nvSpPr>
              <p:spPr>
                <a:xfrm>
                  <a:off x="4161932" y="4109414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2000" dirty="0">
                      <a:latin typeface="바탕" panose="02030600000101010101" pitchFamily="18" charset="-127"/>
                      <a:ea typeface="바탕" panose="02030600000101010101" pitchFamily="18" charset="-127"/>
                    </a:rPr>
                    <a:t>r</a:t>
                  </a:r>
                  <a:r>
                    <a:rPr lang="en-US" altLang="ko-KR" sz="2000" baseline="-25000" dirty="0">
                      <a:latin typeface="바탕" panose="02030600000101010101" pitchFamily="18" charset="-127"/>
                      <a:ea typeface="바탕" panose="02030600000101010101" pitchFamily="18" charset="-127"/>
                    </a:rPr>
                    <a:t>a</a:t>
                  </a:r>
                  <a:endParaRPr lang="ko-KR" altLang="en-US" sz="2000" baseline="-25000" dirty="0">
                    <a:latin typeface="바탕" panose="02030600000101010101" pitchFamily="18" charset="-127"/>
                    <a:ea typeface="바탕" panose="02030600000101010101" pitchFamily="18" charset="-127"/>
                  </a:endParaRPr>
                </a:p>
              </p:txBody>
            </p:sp>
          </p:grpSp>
          <p:cxnSp>
            <p:nvCxnSpPr>
              <p:cNvPr id="23" name="직선 연결선 22">
                <a:extLst>
                  <a:ext uri="{FF2B5EF4-FFF2-40B4-BE49-F238E27FC236}">
                    <a16:creationId xmlns:a16="http://schemas.microsoft.com/office/drawing/2014/main" id="{7E2767F7-5794-4EB5-BE3E-815AD846DEF6}"/>
                  </a:ext>
                </a:extLst>
              </p:cNvPr>
              <p:cNvCxnSpPr/>
              <p:nvPr/>
            </p:nvCxnSpPr>
            <p:spPr>
              <a:xfrm>
                <a:off x="2521189" y="3429000"/>
                <a:ext cx="1640743" cy="272988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직선 연결선 24">
                <a:extLst>
                  <a:ext uri="{FF2B5EF4-FFF2-40B4-BE49-F238E27FC236}">
                    <a16:creationId xmlns:a16="http://schemas.microsoft.com/office/drawing/2014/main" id="{F49EE947-BDAD-48E7-B1F1-5DFA25D185B5}"/>
                  </a:ext>
                </a:extLst>
              </p:cNvPr>
              <p:cNvCxnSpPr/>
              <p:nvPr/>
            </p:nvCxnSpPr>
            <p:spPr>
              <a:xfrm flipH="1">
                <a:off x="3426781" y="3703640"/>
                <a:ext cx="735151" cy="131742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9ED5C124-7B18-4F75-ADF3-9BA00F61735B}"/>
                </a:ext>
              </a:extLst>
            </p:cNvPr>
            <p:cNvCxnSpPr/>
            <p:nvPr/>
          </p:nvCxnSpPr>
          <p:spPr>
            <a:xfrm flipV="1">
              <a:off x="2639718" y="3699063"/>
              <a:ext cx="1125001" cy="6303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689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E624421B-2951-482F-89F4-37B3F066A206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FC2C0958-9417-4341-98C1-AFF5E9148D53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7A1D2-7547-4F9C-898E-AEE293E39CF0}"/>
              </a:ext>
            </a:extLst>
          </p:cNvPr>
          <p:cNvSpPr txBox="1"/>
          <p:nvPr/>
        </p:nvSpPr>
        <p:spPr>
          <a:xfrm>
            <a:off x="719092" y="324756"/>
            <a:ext cx="440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루리에의 정리</a:t>
            </a:r>
            <a:r>
              <a:rPr lang="en-US" altLang="ko-KR" dirty="0"/>
              <a:t>(</a:t>
            </a:r>
            <a:r>
              <a:rPr lang="en-US" altLang="ko-KR" dirty="0" err="1"/>
              <a:t>Rurier's</a:t>
            </a:r>
            <a:r>
              <a:rPr lang="en-US" altLang="ko-KR" dirty="0"/>
              <a:t> Theorem) </a:t>
            </a:r>
            <a:r>
              <a:rPr lang="ko-KR" altLang="en-US" sz="2000" dirty="0"/>
              <a:t>증명</a:t>
            </a:r>
            <a:r>
              <a:rPr lang="en-US" altLang="ko-KR" sz="2000" dirty="0"/>
              <a:t> </a:t>
            </a:r>
            <a:endParaRPr lang="ko-KR" altLang="en-US" sz="20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77A8BAA8-DCF2-41A4-9C0A-34550F49F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612" y="1932346"/>
            <a:ext cx="7217487" cy="417105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1F8763BD-DB86-4A58-8A13-15164EDAA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62" y="1917023"/>
            <a:ext cx="4835139" cy="405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3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E624421B-2951-482F-89F4-37B3F066A206}"/>
              </a:ext>
            </a:extLst>
          </p:cNvPr>
          <p:cNvCxnSpPr/>
          <p:nvPr/>
        </p:nvCxnSpPr>
        <p:spPr>
          <a:xfrm>
            <a:off x="528415" y="754602"/>
            <a:ext cx="111499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이등변 삼각형 4">
            <a:extLst>
              <a:ext uri="{FF2B5EF4-FFF2-40B4-BE49-F238E27FC236}">
                <a16:creationId xmlns:a16="http://schemas.microsoft.com/office/drawing/2014/main" id="{FC2C0958-9417-4341-98C1-AFF5E9148D53}"/>
              </a:ext>
            </a:extLst>
          </p:cNvPr>
          <p:cNvSpPr/>
          <p:nvPr/>
        </p:nvSpPr>
        <p:spPr>
          <a:xfrm>
            <a:off x="11319029" y="452760"/>
            <a:ext cx="390618" cy="3018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7A1D2-7547-4F9C-898E-AEE293E39CF0}"/>
              </a:ext>
            </a:extLst>
          </p:cNvPr>
          <p:cNvSpPr txBox="1"/>
          <p:nvPr/>
        </p:nvSpPr>
        <p:spPr>
          <a:xfrm>
            <a:off x="719092" y="324756"/>
            <a:ext cx="440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루리에의 정리</a:t>
            </a:r>
            <a:r>
              <a:rPr lang="en-US" altLang="ko-KR" dirty="0"/>
              <a:t>(</a:t>
            </a:r>
            <a:r>
              <a:rPr lang="en-US" altLang="ko-KR" dirty="0" err="1"/>
              <a:t>Rurier's</a:t>
            </a:r>
            <a:r>
              <a:rPr lang="en-US" altLang="ko-KR" dirty="0"/>
              <a:t> Theorem) </a:t>
            </a:r>
            <a:r>
              <a:rPr lang="ko-KR" altLang="en-US" sz="2000" dirty="0"/>
              <a:t>증명</a:t>
            </a:r>
            <a:r>
              <a:rPr lang="en-US" altLang="ko-KR" sz="2000" dirty="0"/>
              <a:t> </a:t>
            </a:r>
            <a:endParaRPr lang="ko-KR" altLang="en-US" sz="2000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46D37038-6F11-4125-A849-FDD6ACABE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75" y="1565071"/>
            <a:ext cx="5201825" cy="453832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88F0074-0AFA-4161-B6A2-2F4375547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442" y="1565071"/>
            <a:ext cx="7013959" cy="471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7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내접원과 방접원의 반지름의 길이를 이용한 삼각형의 넓이 (헤론의 공식 사용) : 네이버 블로그">
            <a:extLst>
              <a:ext uri="{FF2B5EF4-FFF2-40B4-BE49-F238E27FC236}">
                <a16:creationId xmlns:a16="http://schemas.microsoft.com/office/drawing/2014/main" id="{4439B299-23B9-449D-AEA3-0CB06AAE4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987" y="2929633"/>
            <a:ext cx="28670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290010-2143-4DF1-A92F-FB8B8F78753B}"/>
              </a:ext>
            </a:extLst>
          </p:cNvPr>
          <p:cNvSpPr txBox="1"/>
          <p:nvPr/>
        </p:nvSpPr>
        <p:spPr>
          <a:xfrm>
            <a:off x="4261282" y="3640956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The END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1963000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76</ep:Words>
  <ep:PresentationFormat>와이드스크린</ep:PresentationFormat>
  <ep:Paragraphs>26</ep:Paragraphs>
  <ep:Slides>8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ep:HeadingPairs>
  <ep:TitlesOfParts>
    <vt:vector size="9" baseType="lpstr">
      <vt:lpstr>Office 테마</vt:lpstr>
      <vt:lpstr>루리에의 정리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2022-12-18T07:27:27.000</dcterms:created>
  <dc:creator>KDH</dc:creator>
  <cp:lastModifiedBy>user</cp:lastModifiedBy>
  <dcterms:modified xsi:type="dcterms:W3CDTF">2024-05-23T05:50:52.806</dcterms:modified>
  <cp:revision>22</cp:revision>
  <dc:title>루리에의 정리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