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56" y="18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E665189-57DE-4786-90D1-9AB5284D5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918A5F50-A968-4304-A256-28D2C82DE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4659948-AD4E-47A3-8178-775C7FCDD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D16F-E125-4DBA-9741-C8D3C7EF6250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15EF4A0-71E8-41C0-9FEA-4FD4CC38D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E26700-2A6B-41E6-9EF7-FCD97C7D7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D090-D750-4F63-9402-87B3E38CA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178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6E1F20-420C-4891-B25C-E97CAA9B5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2A141DD-6CE6-4981-A2C1-DD3917A02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2901621-7292-4334-8A6E-0AE2618E6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D16F-E125-4DBA-9741-C8D3C7EF6250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7739173-D029-48A6-B4F4-7D0CA4BCF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8F2E215-67BB-4DE1-8381-689E38217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D090-D750-4F63-9402-87B3E38CA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679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246F2A9-D475-47DE-9F27-52AA28B915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30AFA6B-8E6A-4948-9DB0-D78B861F0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906C66-5D71-49B6-A8D3-84D0F9401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D16F-E125-4DBA-9741-C8D3C7EF6250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937172A-6BA5-4F98-B12C-512805EAC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F4CEE73-08CD-4EBC-8B55-A2E3AFBE7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D090-D750-4F63-9402-87B3E38CA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6426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61CD23-5B88-4B30-84AE-727BFC4CB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2A7EC0-4D12-49E2-8C8E-2338312D5C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470186-A74A-4B55-901B-E7995848E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D16F-E125-4DBA-9741-C8D3C7EF6250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4A50CE3-5A4F-473C-9A6B-B39E41CB6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6DEB54E-059C-42CB-9B18-13062A87D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D090-D750-4F63-9402-87B3E38CA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057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D8C6D8-87B5-4318-AF37-7717BD3F9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D4B0F9E-9007-4820-B881-A7A0683FC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63A3887-F94C-4BB9-8F05-77C684CFD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D16F-E125-4DBA-9741-C8D3C7EF6250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2B588DB-5783-4B91-A039-AD5FF283B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E99EE4B-9856-45C7-AD65-DDAB5B752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D090-D750-4F63-9402-87B3E38CA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2231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9DD13C-54ED-465E-B34E-37C6EA5C1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D72DBB-61B0-4FCD-83AB-201F26692F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8622653-85C8-4AF8-B9BB-1FD44632A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05E0BB4-65DF-41D4-8F8A-C8D72D3B8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D16F-E125-4DBA-9741-C8D3C7EF6250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1F7FBD4-C570-4BAD-B2D9-6388F8404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E7F6BC4-FE5F-476A-8F9C-B5CED8C18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D090-D750-4F63-9402-87B3E38CA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7950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820AAF0-3745-4062-931C-80DDD649B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AA84FEE-44D9-4EE7-840B-FEC2AA287D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7557017-F71E-474F-A10F-5120F4AEC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AB7AED1-9FC4-49CF-94AB-04D4864ABA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5096542C-524C-4404-82FC-808B9302EF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A7EF6E3-7418-4420-9EC4-C6CD7F6A6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D16F-E125-4DBA-9741-C8D3C7EF6250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68C31313-B245-4152-BCF6-619ED80B3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C644E8D-6C29-4D6D-85EF-5D4E540A9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D090-D750-4F63-9402-87B3E38CA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538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912BF4-F73E-4714-AC13-7EC6423A0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AAA2A4C-0590-4F67-BA28-BEA738C00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D16F-E125-4DBA-9741-C8D3C7EF6250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50C2213-4F37-4CC6-8631-5A162065F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CDA4D25-D19E-4CCC-8D39-85A7ABD90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D090-D750-4F63-9402-87B3E38CA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37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7B301AA-ED65-43BA-A1FB-C248611DB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D16F-E125-4DBA-9741-C8D3C7EF6250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DEDBD12-095C-4D9B-9B21-0AF364329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2348826-92DF-4973-BBD3-FE1AA0335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D090-D750-4F63-9402-87B3E38CA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3977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F456F1-8500-4F51-9F2D-CB3A01667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188E7BF-A9D1-4A5B-869E-DE7E558193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4A31FAA-D067-493A-990A-828112478F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2593DC3-D9DB-4005-BDCE-8959B234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D16F-E125-4DBA-9741-C8D3C7EF6250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409B5DB-EDBF-4428-92D0-8175F6A8C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F6C44C2-ACB2-4E9F-89CB-A8488F182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D090-D750-4F63-9402-87B3E38CA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5360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8C707C-4BDE-4E9D-933B-7EAFB5103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48D832C-1EE7-40B3-A2C1-ED5065A7FE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096D477-E014-4ED5-ABD3-B1DDCFE7D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104EBC-2A5E-4056-8C93-25B45B55E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D16F-E125-4DBA-9741-C8D3C7EF6250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9FEC165-BB16-41DD-98A8-670BE105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C7DE476-E969-460D-B6FC-38940FD6E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4D090-D750-4F63-9402-87B3E38CA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933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EC98A40-18FA-41E0-8DB5-858004D7F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168055F-0C3D-4A13-BAA7-4F150C823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9DE28F2-D1C6-4016-9654-5EBA0C75E7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4D16F-E125-4DBA-9741-C8D3C7EF6250}" type="datetimeFigureOut">
              <a:rPr lang="ko-KR" altLang="en-US" smtClean="0"/>
              <a:t>2023-08-14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8272CF-97D4-4613-A43A-19709F9983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6C0D58C-B9B2-40B4-8BCF-5296E7685E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4D090-D750-4F63-9402-87B3E38CA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4521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CCDD31-8F5A-4CCB-841E-5C97FE63A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9809"/>
            <a:ext cx="9144000" cy="2387600"/>
          </a:xfrm>
        </p:spPr>
        <p:txBody>
          <a:bodyPr/>
          <a:lstStyle/>
          <a:p>
            <a:r>
              <a:rPr lang="ko-KR" altLang="en-US" dirty="0"/>
              <a:t>생체시계와 미분</a:t>
            </a:r>
          </a:p>
        </p:txBody>
      </p:sp>
    </p:spTree>
    <p:extLst>
      <p:ext uri="{BB962C8B-B14F-4D97-AF65-F5344CB8AC3E}">
        <p14:creationId xmlns:p14="http://schemas.microsoft.com/office/powerpoint/2010/main" val="1590732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960B38-BBB2-419B-BF80-3C6A83CA8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생체시계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9E9DE27-A850-4E3B-B24A-71005FE4A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누가 가르쳐 주지 않았는데도 사람들은 날이 밝으면 잠에서 깨고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, 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어두워지면 잠을 잔다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 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마치 사람의 몸속에 시계가 들어있는 것처럼 말이다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</a:t>
            </a:r>
          </a:p>
          <a:p>
            <a:pPr marL="0" indent="0">
              <a:buNone/>
            </a:pPr>
            <a:r>
              <a:rPr lang="ko-KR" altLang="en-US" b="1" i="0" dirty="0">
                <a:solidFill>
                  <a:srgbClr val="5C5C5C"/>
                </a:solidFill>
                <a:effectLst/>
                <a:latin typeface="Nanum Gothic"/>
              </a:rPr>
              <a:t>규칙적인 수면 주기가 유지되는 이유는 생체리듬에 관여하는 </a:t>
            </a:r>
            <a:r>
              <a:rPr lang="ko-KR" altLang="en-US" b="1" i="0" dirty="0" err="1">
                <a:solidFill>
                  <a:srgbClr val="5C5C5C"/>
                </a:solidFill>
                <a:effectLst/>
                <a:latin typeface="Nanum Gothic"/>
              </a:rPr>
              <a:t>멜라토닌</a:t>
            </a:r>
            <a:r>
              <a:rPr lang="en-US" altLang="ko-KR" b="1" i="0" dirty="0">
                <a:solidFill>
                  <a:srgbClr val="5C5C5C"/>
                </a:solidFill>
                <a:effectLst/>
                <a:latin typeface="Nanum Gothic"/>
              </a:rPr>
              <a:t>(melatonin) </a:t>
            </a:r>
            <a:r>
              <a:rPr lang="ko-KR" altLang="en-US" b="1" i="0" dirty="0">
                <a:solidFill>
                  <a:srgbClr val="5C5C5C"/>
                </a:solidFill>
                <a:effectLst/>
                <a:latin typeface="Nanum Gothic"/>
              </a:rPr>
              <a:t>때문이다</a:t>
            </a:r>
            <a:r>
              <a:rPr lang="en-US" altLang="ko-KR" b="1" i="0" dirty="0">
                <a:solidFill>
                  <a:srgbClr val="5C5C5C"/>
                </a:solidFill>
                <a:effectLst/>
                <a:latin typeface="Nanum Gothic"/>
              </a:rPr>
              <a:t>.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 </a:t>
            </a:r>
            <a:endParaRPr lang="en-US" altLang="ko-KR" dirty="0">
              <a:solidFill>
                <a:srgbClr val="5C5C5C"/>
              </a:solidFill>
              <a:latin typeface="Nanum Gothic"/>
            </a:endParaRPr>
          </a:p>
          <a:p>
            <a:pPr marL="0" indent="0">
              <a:buNone/>
            </a:pPr>
            <a:r>
              <a:rPr lang="ko-KR" altLang="en-US" b="0" i="0" dirty="0" err="1">
                <a:solidFill>
                  <a:srgbClr val="5C5C5C"/>
                </a:solidFill>
                <a:effectLst/>
                <a:latin typeface="Nanum Gothic"/>
              </a:rPr>
              <a:t>잠뿐만이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 아니다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 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위장에는 소화를 돕는 효소가 존재하는데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, 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이 효소가 배출되는 시점도 시계처럼 정확하다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 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바로 아침과 점심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, 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그리고 저녁 식사를 앞두고 조금씩 배출되기 시작한다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</a:t>
            </a:r>
          </a:p>
          <a:p>
            <a:pPr marL="0" indent="0">
              <a:buNone/>
            </a:pPr>
            <a:r>
              <a:rPr lang="ko-KR" altLang="en-US" b="1" i="0" dirty="0">
                <a:solidFill>
                  <a:srgbClr val="5C5C5C"/>
                </a:solidFill>
                <a:effectLst/>
                <a:latin typeface="Nanum Gothic"/>
              </a:rPr>
              <a:t>이처럼 사람의 몸은 </a:t>
            </a:r>
            <a:r>
              <a:rPr lang="en-US" altLang="ko-KR" b="1" i="0" dirty="0">
                <a:solidFill>
                  <a:srgbClr val="5C5C5C"/>
                </a:solidFill>
                <a:effectLst/>
                <a:latin typeface="Nanum Gothic"/>
              </a:rPr>
              <a:t>24</a:t>
            </a:r>
            <a:r>
              <a:rPr lang="ko-KR" altLang="en-US" b="1" i="0" dirty="0">
                <a:solidFill>
                  <a:srgbClr val="5C5C5C"/>
                </a:solidFill>
                <a:effectLst/>
                <a:latin typeface="Nanum Gothic"/>
              </a:rPr>
              <a:t>시간을 주기로 일정하게 움직이는 신체리듬을 갖고 있는데</a:t>
            </a:r>
            <a:r>
              <a:rPr lang="en-US" altLang="ko-KR" b="1" i="0" dirty="0">
                <a:solidFill>
                  <a:srgbClr val="5C5C5C"/>
                </a:solidFill>
                <a:effectLst/>
                <a:latin typeface="Nanum Gothic"/>
              </a:rPr>
              <a:t>, </a:t>
            </a:r>
            <a:r>
              <a:rPr lang="ko-KR" altLang="en-US" b="1" i="0" dirty="0">
                <a:solidFill>
                  <a:srgbClr val="5C5C5C"/>
                </a:solidFill>
                <a:effectLst/>
                <a:latin typeface="Nanum Gothic"/>
              </a:rPr>
              <a:t>이를 ‘생체시계</a:t>
            </a:r>
            <a:r>
              <a:rPr lang="en-US" altLang="ko-KR" b="1" i="0" dirty="0">
                <a:solidFill>
                  <a:srgbClr val="5C5C5C"/>
                </a:solidFill>
                <a:effectLst/>
                <a:latin typeface="Nanum Gothic"/>
              </a:rPr>
              <a:t>(biological clock)’</a:t>
            </a:r>
            <a:r>
              <a:rPr lang="ko-KR" altLang="en-US" b="1" i="0" dirty="0">
                <a:solidFill>
                  <a:srgbClr val="5C5C5C"/>
                </a:solidFill>
                <a:effectLst/>
                <a:latin typeface="Nanum Gothic"/>
              </a:rPr>
              <a:t>라 부른다</a:t>
            </a:r>
            <a:r>
              <a:rPr lang="en-US" altLang="ko-KR" b="1" i="0" dirty="0">
                <a:solidFill>
                  <a:srgbClr val="5C5C5C"/>
                </a:solidFill>
                <a:effectLst/>
                <a:latin typeface="Nanum Gothic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14555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E41384-AACA-4237-AC83-3A6968412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생체시계가 중요한 이유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02BE2F1-ADF3-4F1A-97E7-95AC1D891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생체시계가 중요한 이유는 사람의 건강과 직결되기 때문이다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 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잠을 제대로 자지 못하거나 끼니를 제 때 챙기지 못하면 평소의 리듬을 잃어버리면서 생체시계가 교란을 일으킨다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 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물론 하루나 이틀 정도는 평소와 다른 리듬을 보여도 큰 문제가 되지는 않는다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 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사람의 신체는 그렇게 약하지 않기 때문이다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</a:t>
            </a:r>
          </a:p>
          <a:p>
            <a:endParaRPr lang="en-US" altLang="ko-KR" dirty="0">
              <a:solidFill>
                <a:srgbClr val="5C5C5C"/>
              </a:solidFill>
              <a:latin typeface="Nanum Gothic"/>
            </a:endParaRPr>
          </a:p>
          <a:p>
            <a:pPr marL="0" indent="0">
              <a:buNone/>
            </a:pP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하지만 리듬이 깨지는 경우가 만성적으로 이어진다면 상황이 달라진다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 </a:t>
            </a:r>
            <a:r>
              <a:rPr lang="ko-KR" altLang="en-US" b="1" i="0" dirty="0">
                <a:solidFill>
                  <a:srgbClr val="5C5C5C"/>
                </a:solidFill>
                <a:effectLst/>
                <a:latin typeface="Nanum Gothic"/>
              </a:rPr>
              <a:t>생체시계 교란이 만성화되면 그동안 균형을 이루던 신체 조화가 깨지면서 각종 질병에 걸릴 확률이 높아지게 되는 것이다</a:t>
            </a:r>
            <a:r>
              <a:rPr lang="en-US" altLang="ko-KR" b="1" i="0" dirty="0">
                <a:solidFill>
                  <a:srgbClr val="5C5C5C"/>
                </a:solidFill>
                <a:effectLst/>
                <a:latin typeface="Nanum Gothic"/>
              </a:rPr>
              <a:t>.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 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419310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70FD65-24EF-4FB5-8175-ACEF4E95E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수학의 기여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1AD36D3-7B43-47AC-861B-23A29A40B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b="1" i="0" dirty="0">
                <a:solidFill>
                  <a:srgbClr val="5C5C5C"/>
                </a:solidFill>
                <a:effectLst/>
                <a:latin typeface="Nanum Gothic"/>
              </a:rPr>
              <a:t>체내에 생체시계가 존재한다는 사실을 알게 된 것은 지난 </a:t>
            </a:r>
            <a:r>
              <a:rPr lang="en-US" altLang="ko-KR" b="1" i="0" dirty="0">
                <a:solidFill>
                  <a:srgbClr val="5C5C5C"/>
                </a:solidFill>
                <a:effectLst/>
                <a:latin typeface="Nanum Gothic"/>
              </a:rPr>
              <a:t>1954</a:t>
            </a:r>
            <a:r>
              <a:rPr lang="ko-KR" altLang="en-US" b="1" i="0" dirty="0">
                <a:solidFill>
                  <a:srgbClr val="5C5C5C"/>
                </a:solidFill>
                <a:effectLst/>
                <a:latin typeface="Nanum Gothic"/>
              </a:rPr>
              <a:t>년 무렵이다</a:t>
            </a:r>
            <a:r>
              <a:rPr lang="en-US" altLang="ko-KR" b="1" i="0" dirty="0">
                <a:solidFill>
                  <a:srgbClr val="5C5C5C"/>
                </a:solidFill>
                <a:effectLst/>
                <a:latin typeface="Nanum Gothic"/>
              </a:rPr>
              <a:t>.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 생체시계가 당시 과학자들의 주목을 끈 이유는 바로 환경이나 온도와는 상관없이 일정한 리듬을 갖고 있다는 점이었다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 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보통 온도가 오르게 되면 다른 생체반응은 빨라지는 데 반해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, 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생체시계의 반응은 이와는 대조적인 현상이었기 때문이다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</a:t>
            </a:r>
          </a:p>
          <a:p>
            <a:pPr marL="0" indent="0">
              <a:buNone/>
            </a:pPr>
            <a:r>
              <a:rPr lang="ko-KR" altLang="en-US" dirty="0">
                <a:solidFill>
                  <a:srgbClr val="5C5C5C"/>
                </a:solidFill>
                <a:latin typeface="Nanum Gothic"/>
              </a:rPr>
              <a:t>하지만 그후 </a:t>
            </a:r>
            <a:r>
              <a:rPr lang="en-US" altLang="ko-KR" dirty="0">
                <a:solidFill>
                  <a:srgbClr val="5C5C5C"/>
                </a:solidFill>
                <a:latin typeface="Nanum Gothic"/>
              </a:rPr>
              <a:t>60</a:t>
            </a:r>
            <a:r>
              <a:rPr lang="ko-KR" altLang="en-US" dirty="0">
                <a:solidFill>
                  <a:srgbClr val="5C5C5C"/>
                </a:solidFill>
                <a:latin typeface="Nanum Gothic"/>
              </a:rPr>
              <a:t>여 년간 명확한 원리는 밝혀지지 않았다</a:t>
            </a:r>
            <a:r>
              <a:rPr lang="en-US" altLang="ko-KR" dirty="0">
                <a:solidFill>
                  <a:srgbClr val="5C5C5C"/>
                </a:solidFill>
                <a:latin typeface="Nanum Gothic"/>
              </a:rPr>
              <a:t>. </a:t>
            </a:r>
          </a:p>
          <a:p>
            <a:pPr marL="0" indent="0">
              <a:buNone/>
            </a:pPr>
            <a:r>
              <a:rPr lang="ko-KR" altLang="en-US" dirty="0">
                <a:solidFill>
                  <a:srgbClr val="5C5C5C"/>
                </a:solidFill>
                <a:latin typeface="Nanum Gothic"/>
              </a:rPr>
              <a:t>하지만 </a:t>
            </a:r>
            <a:r>
              <a:rPr lang="ko-KR" altLang="en-US" b="1" i="0" dirty="0">
                <a:solidFill>
                  <a:srgbClr val="5C5C5C"/>
                </a:solidFill>
                <a:effectLst/>
                <a:latin typeface="Nanum Gothic"/>
              </a:rPr>
              <a:t>김재경 교수는 미분방정식을 이용한 수학적 모델링을 통해 온도 변화에도 불구하고 생체시계의 속도를 유지하는 원리를 발견했다</a:t>
            </a:r>
            <a:r>
              <a:rPr lang="en-US" altLang="ko-KR" b="1" i="0" dirty="0">
                <a:solidFill>
                  <a:srgbClr val="5C5C5C"/>
                </a:solidFill>
                <a:effectLst/>
                <a:latin typeface="Nanum Gothic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7105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>
            <a:extLst>
              <a:ext uri="{FF2B5EF4-FFF2-40B4-BE49-F238E27FC236}">
                <a16:creationId xmlns:a16="http://schemas.microsoft.com/office/drawing/2014/main" id="{3AD0AFDB-6E09-487A-8142-970091068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김재경 교수는 이 같은 이유를 ‘피리어드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2(Period2)’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라는 핵심 단백질에서 찾았다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 </a:t>
            </a:r>
            <a:r>
              <a:rPr lang="ko-KR" altLang="en-US" b="1" i="0" dirty="0">
                <a:solidFill>
                  <a:srgbClr val="5C5C5C"/>
                </a:solidFill>
                <a:effectLst/>
                <a:latin typeface="Nanum Gothic"/>
              </a:rPr>
              <a:t>온도가 올라감에 따라 피리어드</a:t>
            </a:r>
            <a:r>
              <a:rPr lang="en-US" altLang="ko-KR" b="1" i="0" dirty="0">
                <a:solidFill>
                  <a:srgbClr val="5C5C5C"/>
                </a:solidFill>
                <a:effectLst/>
                <a:latin typeface="Nanum Gothic"/>
              </a:rPr>
              <a:t>2 </a:t>
            </a:r>
            <a:r>
              <a:rPr lang="ko-KR" altLang="en-US" b="1" i="0" dirty="0">
                <a:solidFill>
                  <a:srgbClr val="5C5C5C"/>
                </a:solidFill>
                <a:effectLst/>
                <a:latin typeface="Nanum Gothic"/>
              </a:rPr>
              <a:t>단백질에 있는 ‘인산화 스위치</a:t>
            </a:r>
            <a:r>
              <a:rPr lang="en-US" altLang="ko-KR" b="1" i="0" dirty="0">
                <a:solidFill>
                  <a:srgbClr val="5C5C5C"/>
                </a:solidFill>
                <a:effectLst/>
                <a:latin typeface="Nanum Gothic"/>
              </a:rPr>
              <a:t>(</a:t>
            </a:r>
            <a:r>
              <a:rPr lang="en-US" altLang="ko-KR" b="1" i="0" dirty="0" err="1">
                <a:solidFill>
                  <a:srgbClr val="5C5C5C"/>
                </a:solidFill>
                <a:effectLst/>
                <a:latin typeface="Nanum Gothic"/>
              </a:rPr>
              <a:t>phosphoryltion</a:t>
            </a:r>
            <a:r>
              <a:rPr lang="en-US" altLang="ko-KR" b="1" i="0" dirty="0">
                <a:solidFill>
                  <a:srgbClr val="5C5C5C"/>
                </a:solidFill>
                <a:effectLst/>
                <a:latin typeface="Nanum Gothic"/>
              </a:rPr>
              <a:t> switch)’</a:t>
            </a:r>
            <a:r>
              <a:rPr lang="ko-KR" altLang="en-US" b="1" i="0" dirty="0">
                <a:solidFill>
                  <a:srgbClr val="5C5C5C"/>
                </a:solidFill>
                <a:effectLst/>
                <a:latin typeface="Nanum Gothic"/>
              </a:rPr>
              <a:t>가 피리어드</a:t>
            </a:r>
            <a:r>
              <a:rPr lang="en-US" altLang="ko-KR" b="1" i="0" dirty="0">
                <a:solidFill>
                  <a:srgbClr val="5C5C5C"/>
                </a:solidFill>
                <a:effectLst/>
                <a:latin typeface="Nanum Gothic"/>
              </a:rPr>
              <a:t>2</a:t>
            </a:r>
            <a:r>
              <a:rPr lang="ko-KR" altLang="en-US" b="1" i="0" dirty="0">
                <a:solidFill>
                  <a:srgbClr val="5C5C5C"/>
                </a:solidFill>
                <a:effectLst/>
                <a:latin typeface="Nanum Gothic"/>
              </a:rPr>
              <a:t>의 분해속도를 천천히 일어나게 함으로써</a:t>
            </a:r>
            <a:r>
              <a:rPr lang="en-US" altLang="ko-KR" b="1" i="0" dirty="0">
                <a:solidFill>
                  <a:srgbClr val="5C5C5C"/>
                </a:solidFill>
                <a:effectLst/>
                <a:latin typeface="Nanum Gothic"/>
              </a:rPr>
              <a:t>, </a:t>
            </a:r>
            <a:r>
              <a:rPr lang="ko-KR" altLang="en-US" b="1" i="0" dirty="0">
                <a:solidFill>
                  <a:srgbClr val="5C5C5C"/>
                </a:solidFill>
                <a:effectLst/>
                <a:latin typeface="Nanum Gothic"/>
              </a:rPr>
              <a:t>비록 온도가 올라가도 생체시계가 일정한 속도로 진행될 수 있도록 해주는 것이다</a:t>
            </a:r>
            <a:r>
              <a:rPr lang="en-US" altLang="ko-KR" b="1" i="0" dirty="0">
                <a:solidFill>
                  <a:srgbClr val="5C5C5C"/>
                </a:solidFill>
                <a:effectLst/>
                <a:latin typeface="Nanum Gothic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82407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25038DF3-4F51-4DF3-B697-8C76D4E968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996" y="666830"/>
            <a:ext cx="5726861" cy="5524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626530D-F4D1-4D7A-9E0A-E29E9317F1FD}"/>
              </a:ext>
            </a:extLst>
          </p:cNvPr>
          <p:cNvSpPr txBox="1"/>
          <p:nvPr/>
        </p:nvSpPr>
        <p:spPr>
          <a:xfrm>
            <a:off x="5631543" y="1582056"/>
            <a:ext cx="6296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이 사진은 인산화 스위치와 그 과정에서 사용된 방정식이다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739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31B41DA-24DF-41F0-886D-C883C7DDA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6971"/>
            <a:ext cx="10515600" cy="5189992"/>
          </a:xfrm>
        </p:spPr>
        <p:txBody>
          <a:bodyPr/>
          <a:lstStyle/>
          <a:p>
            <a:pPr marL="0" indent="0">
              <a:buNone/>
            </a:pP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김재경 교수는 “체온이 오르면 생체시계의 분침도 다른 생체 반응처럼 빨리 가려고 하는 것은 </a:t>
            </a:r>
            <a:r>
              <a:rPr lang="ko-KR" altLang="en-US" b="0" i="0" dirty="0" err="1">
                <a:solidFill>
                  <a:srgbClr val="5C5C5C"/>
                </a:solidFill>
                <a:effectLst/>
                <a:latin typeface="Nanum Gothic"/>
              </a:rPr>
              <a:t>똑같다”라고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 전제하며 “이렇게 빨리 가려고 하는 생체시계를 조절하는 것이 바로 피리어드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2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라는 </a:t>
            </a:r>
            <a:r>
              <a:rPr lang="ko-KR" altLang="en-US" b="0" i="0" dirty="0" err="1">
                <a:solidFill>
                  <a:srgbClr val="5C5C5C"/>
                </a:solidFill>
                <a:effectLst/>
                <a:latin typeface="Nanum Gothic"/>
              </a:rPr>
              <a:t>단백질”이라고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 설명했다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</a:t>
            </a: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dirty="0"/>
              <a:t/>
            </a:r>
            <a:br>
              <a:rPr lang="ko-KR" altLang="en-US" dirty="0"/>
            </a:b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김 교수의 설명에 따르면 체온이 올랐을 때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, 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피리어드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2 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단백질이 생체시계의 태엽을 풀어서 빨라지는 분침을 천천히 가도록 늦추기 때문에 일정 속도를 유지한다는 것이다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 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반대로 체온이 떨어져 생체시계의 분침이 느리게 가면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, 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이 단백질이 태엽을 감아 빨리 가도록 조정해 주는 역할을 한다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5623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E42DC83D-02EB-490C-BE15-E747323F4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10" y="753608"/>
            <a:ext cx="7981950" cy="295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A29D67-0090-44B8-8991-6081FDE106A5}"/>
              </a:ext>
            </a:extLst>
          </p:cNvPr>
          <p:cNvSpPr txBox="1"/>
          <p:nvPr/>
        </p:nvSpPr>
        <p:spPr>
          <a:xfrm>
            <a:off x="1030966" y="4238172"/>
            <a:ext cx="85926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이 그림은 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Period2 </a:t>
            </a:r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단백질이 인산화 스위치에 의해 낮은 온도에서 분해되는 속도가 더</a:t>
            </a:r>
            <a:endParaRPr lang="en-US" altLang="ko-KR" b="0" i="0" dirty="0">
              <a:solidFill>
                <a:srgbClr val="5C5C5C"/>
              </a:solidFill>
              <a:effectLst/>
              <a:latin typeface="Nanum Gothic"/>
            </a:endParaRPr>
          </a:p>
          <a:p>
            <a:r>
              <a:rPr lang="ko-KR" altLang="en-US" b="0" i="0" dirty="0">
                <a:solidFill>
                  <a:srgbClr val="5C5C5C"/>
                </a:solidFill>
                <a:effectLst/>
                <a:latin typeface="Nanum Gothic"/>
              </a:rPr>
              <a:t>빨라진다는 것을 보여주는 실험을 나타낸 것이다</a:t>
            </a:r>
            <a:r>
              <a:rPr lang="en-US" altLang="ko-KR" b="0" i="0" dirty="0">
                <a:solidFill>
                  <a:srgbClr val="5C5C5C"/>
                </a:solidFill>
                <a:effectLst/>
                <a:latin typeface="Nanum Gothic"/>
              </a:rPr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3079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와이드스크린</PresentationFormat>
  <Paragraphs>19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Nanum Gothic</vt:lpstr>
      <vt:lpstr>맑은 고딕</vt:lpstr>
      <vt:lpstr>Arial</vt:lpstr>
      <vt:lpstr>Office 테마</vt:lpstr>
      <vt:lpstr>생체시계와 미분</vt:lpstr>
      <vt:lpstr>생체시계</vt:lpstr>
      <vt:lpstr>생체시계가 중요한 이유</vt:lpstr>
      <vt:lpstr>수학의 기여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생체시계와 미분</dc:title>
  <dc:creator>JuMelody</dc:creator>
  <cp:lastModifiedBy>user</cp:lastModifiedBy>
  <cp:revision>2</cp:revision>
  <dcterms:created xsi:type="dcterms:W3CDTF">2021-12-26T09:31:56Z</dcterms:created>
  <dcterms:modified xsi:type="dcterms:W3CDTF">2023-08-14T11:18:28Z</dcterms:modified>
</cp:coreProperties>
</file>